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F6"/>
    <a:srgbClr val="FDFDFF"/>
    <a:srgbClr val="6652A2"/>
    <a:srgbClr val="FBB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C4184-6046-402A-9696-4614A5D9ED9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C5D19DD-1D73-496E-9017-3467FBD5BA64}">
      <dgm:prSet phldrT="[Text]" custT="1"/>
      <dgm:spPr>
        <a:solidFill>
          <a:srgbClr val="F0EEF6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  <a:latin typeface="Montserrat SemiBold" panose="00000700000000000000" pitchFamily="2" charset="0"/>
            </a:rPr>
            <a:t>Ensure structure of authority is understood</a:t>
          </a:r>
          <a:endParaRPr lang="en-IE" sz="900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03339C05-A40B-41CC-BF16-3D529376C351}" type="parTrans" cxnId="{8B4BCE11-458D-4974-9BDC-698E412272FE}">
      <dgm:prSet/>
      <dgm:spPr/>
      <dgm:t>
        <a:bodyPr/>
        <a:lstStyle/>
        <a:p>
          <a:endParaRPr lang="en-IE"/>
        </a:p>
      </dgm:t>
    </dgm:pt>
    <dgm:pt modelId="{A3BA9E01-1403-495B-AD46-7804DB9DBCE9}" type="sibTrans" cxnId="{8B4BCE11-458D-4974-9BDC-698E412272FE}">
      <dgm:prSet/>
      <dgm:spPr>
        <a:solidFill>
          <a:srgbClr val="F0EEF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Strong Leadership</a:t>
          </a:r>
          <a:endParaRPr lang="en-IE" dirty="0">
            <a:solidFill>
              <a:schemeClr val="tx1"/>
            </a:solidFill>
          </a:endParaRPr>
        </a:p>
      </dgm:t>
    </dgm:pt>
    <dgm:pt modelId="{55015B8C-01E3-4022-8A8A-8D2356D46A88}">
      <dgm:prSet phldrT="[Text]" custT="1"/>
      <dgm:spPr>
        <a:solidFill>
          <a:srgbClr val="F0EEF6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  <a:latin typeface="Montserrat SemiBold" panose="00000700000000000000" pitchFamily="2" charset="0"/>
            </a:rPr>
            <a:t>Dismantle barriers that normally divide disciplines</a:t>
          </a:r>
          <a:endParaRPr lang="en-IE" sz="900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61E679FD-7E92-42BE-BE9D-FE33204C137A}" type="parTrans" cxnId="{37E75B47-589E-42F6-B737-D9CB72E45061}">
      <dgm:prSet/>
      <dgm:spPr/>
      <dgm:t>
        <a:bodyPr/>
        <a:lstStyle/>
        <a:p>
          <a:endParaRPr lang="en-IE"/>
        </a:p>
      </dgm:t>
    </dgm:pt>
    <dgm:pt modelId="{32C93131-9A47-4760-A13E-E9E1ED0DC897}" type="sibTrans" cxnId="{37E75B47-589E-42F6-B737-D9CB72E45061}">
      <dgm:prSet custT="1"/>
      <dgm:spPr>
        <a:solidFill>
          <a:srgbClr val="F0EEF6"/>
        </a:solidFill>
      </dgm:spPr>
      <dgm:t>
        <a:bodyPr/>
        <a:lstStyle/>
        <a:p>
          <a:r>
            <a:rPr lang="en-US" sz="975" dirty="0">
              <a:solidFill>
                <a:schemeClr val="tx1"/>
              </a:solidFill>
            </a:rPr>
            <a:t>Establish regular communication</a:t>
          </a:r>
          <a:endParaRPr lang="en-IE" sz="975" dirty="0">
            <a:solidFill>
              <a:schemeClr val="tx1"/>
            </a:solidFill>
          </a:endParaRPr>
        </a:p>
      </dgm:t>
    </dgm:pt>
    <dgm:pt modelId="{3A52F01B-8099-4288-89A5-609D8BCD5537}">
      <dgm:prSet phldrT="[Text]" custT="1"/>
      <dgm:spPr>
        <a:solidFill>
          <a:srgbClr val="F0EEF6"/>
        </a:solidFill>
      </dgm:spPr>
      <dgm:t>
        <a:bodyPr/>
        <a:lstStyle/>
        <a:p>
          <a:r>
            <a:rPr lang="en-US" sz="875" dirty="0">
              <a:solidFill>
                <a:schemeClr val="tx1"/>
              </a:solidFill>
              <a:latin typeface="Montserrat SemiBold" panose="00000700000000000000" pitchFamily="2" charset="0"/>
            </a:rPr>
            <a:t>Encourage constructive challenge</a:t>
          </a:r>
          <a:endParaRPr lang="en-IE" sz="875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27C2E8F0-349A-4517-82F8-122B5B911299}" type="parTrans" cxnId="{85DEBDB0-6D1D-49FE-A36C-B0E1A5AEB983}">
      <dgm:prSet/>
      <dgm:spPr/>
      <dgm:t>
        <a:bodyPr/>
        <a:lstStyle/>
        <a:p>
          <a:endParaRPr lang="en-IE"/>
        </a:p>
      </dgm:t>
    </dgm:pt>
    <dgm:pt modelId="{15E9A405-7F6A-4BBC-A5A5-F071415256A2}" type="sibTrans" cxnId="{85DEBDB0-6D1D-49FE-A36C-B0E1A5AEB983}">
      <dgm:prSet custT="1"/>
      <dgm:spPr>
        <a:solidFill>
          <a:srgbClr val="F0EEF6"/>
        </a:solidFill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Facilitate a culture of peer support and sharing</a:t>
          </a:r>
          <a:endParaRPr lang="en-IE" sz="1300" dirty="0">
            <a:solidFill>
              <a:schemeClr val="tx1"/>
            </a:solidFill>
          </a:endParaRPr>
        </a:p>
      </dgm:t>
    </dgm:pt>
    <dgm:pt modelId="{38F086CD-AE34-47E9-B225-86FEA93EB4EC}">
      <dgm:prSet/>
      <dgm:spPr>
        <a:solidFill>
          <a:srgbClr val="F0EEF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Montserrat SemiBold" panose="00000700000000000000" pitchFamily="2" charset="0"/>
            </a:rPr>
            <a:t>Hold routine post-mortems</a:t>
          </a:r>
          <a:endParaRPr lang="en-IE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1FE7F489-DCCB-4286-9F39-F588F16C11A1}" type="parTrans" cxnId="{79F9CBDF-E89F-44DA-AB4D-C5819CB9E509}">
      <dgm:prSet/>
      <dgm:spPr/>
      <dgm:t>
        <a:bodyPr/>
        <a:lstStyle/>
        <a:p>
          <a:endParaRPr lang="en-IE"/>
        </a:p>
      </dgm:t>
    </dgm:pt>
    <dgm:pt modelId="{BACC5184-3283-4204-A726-8003BFF15F5B}" type="sibTrans" cxnId="{79F9CBDF-E89F-44DA-AB4D-C5819CB9E509}">
      <dgm:prSet/>
      <dgm:spPr>
        <a:solidFill>
          <a:srgbClr val="F0EEF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Roles should be well defined but with scope for flexibility </a:t>
          </a:r>
          <a:endParaRPr lang="en-IE" dirty="0">
            <a:solidFill>
              <a:schemeClr val="tx1"/>
            </a:solidFill>
          </a:endParaRPr>
        </a:p>
      </dgm:t>
    </dgm:pt>
    <dgm:pt modelId="{4A8F9728-6993-478F-9E01-12898CB62D0C}" type="pres">
      <dgm:prSet presAssocID="{79FC4184-6046-402A-9696-4614A5D9ED94}" presName="Name0" presStyleCnt="0">
        <dgm:presLayoutVars>
          <dgm:chMax/>
          <dgm:chPref/>
          <dgm:dir/>
          <dgm:animLvl val="lvl"/>
        </dgm:presLayoutVars>
      </dgm:prSet>
      <dgm:spPr/>
    </dgm:pt>
    <dgm:pt modelId="{F8B9C11A-59E4-45DA-B6B9-A38A52AC40B5}" type="pres">
      <dgm:prSet presAssocID="{DC5D19DD-1D73-496E-9017-3467FBD5BA64}" presName="composite" presStyleCnt="0"/>
      <dgm:spPr/>
    </dgm:pt>
    <dgm:pt modelId="{A6C185E9-ACC5-44B5-9F85-944522F7D416}" type="pres">
      <dgm:prSet presAssocID="{DC5D19DD-1D73-496E-9017-3467FBD5BA64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71BA6678-397E-412C-9E3C-77F1324E6227}" type="pres">
      <dgm:prSet presAssocID="{DC5D19DD-1D73-496E-9017-3467FBD5BA64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EA935EE-E199-4824-875B-724464F51D41}" type="pres">
      <dgm:prSet presAssocID="{DC5D19DD-1D73-496E-9017-3467FBD5BA64}" presName="BalanceSpacing" presStyleCnt="0"/>
      <dgm:spPr/>
    </dgm:pt>
    <dgm:pt modelId="{5AB93DE9-9DD0-4B21-8ED4-AFF4259AE075}" type="pres">
      <dgm:prSet presAssocID="{DC5D19DD-1D73-496E-9017-3467FBD5BA64}" presName="BalanceSpacing1" presStyleCnt="0"/>
      <dgm:spPr/>
    </dgm:pt>
    <dgm:pt modelId="{748C1381-BD4C-4E13-906E-FC85CB07B262}" type="pres">
      <dgm:prSet presAssocID="{A3BA9E01-1403-495B-AD46-7804DB9DBCE9}" presName="Accent1Text" presStyleLbl="node1" presStyleIdx="1" presStyleCnt="8"/>
      <dgm:spPr/>
    </dgm:pt>
    <dgm:pt modelId="{6F4AD61A-D69E-435A-94F5-F1592D56CA4A}" type="pres">
      <dgm:prSet presAssocID="{A3BA9E01-1403-495B-AD46-7804DB9DBCE9}" presName="spaceBetweenRectangles" presStyleCnt="0"/>
      <dgm:spPr/>
    </dgm:pt>
    <dgm:pt modelId="{8B8073E7-0B26-432E-8BD3-EE140B35815B}" type="pres">
      <dgm:prSet presAssocID="{55015B8C-01E3-4022-8A8A-8D2356D46A88}" presName="composite" presStyleCnt="0"/>
      <dgm:spPr/>
    </dgm:pt>
    <dgm:pt modelId="{6C1AE543-91CB-4AF2-A955-1AC397FC487F}" type="pres">
      <dgm:prSet presAssocID="{55015B8C-01E3-4022-8A8A-8D2356D46A88}" presName="Parent1" presStyleLbl="node1" presStyleIdx="2" presStyleCnt="8" custLinFactNeighborY="1137">
        <dgm:presLayoutVars>
          <dgm:chMax val="1"/>
          <dgm:chPref val="1"/>
          <dgm:bulletEnabled val="1"/>
        </dgm:presLayoutVars>
      </dgm:prSet>
      <dgm:spPr/>
    </dgm:pt>
    <dgm:pt modelId="{7E892330-6CB1-4D57-A37E-F8DD6B9BED01}" type="pres">
      <dgm:prSet presAssocID="{55015B8C-01E3-4022-8A8A-8D2356D46A8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F4F72EF-7A00-45CC-A121-E7DAAB5E032B}" type="pres">
      <dgm:prSet presAssocID="{55015B8C-01E3-4022-8A8A-8D2356D46A88}" presName="BalanceSpacing" presStyleCnt="0"/>
      <dgm:spPr/>
    </dgm:pt>
    <dgm:pt modelId="{8F608E42-5E4F-4F89-B488-C2633F6849DF}" type="pres">
      <dgm:prSet presAssocID="{55015B8C-01E3-4022-8A8A-8D2356D46A88}" presName="BalanceSpacing1" presStyleCnt="0"/>
      <dgm:spPr/>
    </dgm:pt>
    <dgm:pt modelId="{7123F2AF-640C-4086-9663-E27DCB31AEE6}" type="pres">
      <dgm:prSet presAssocID="{32C93131-9A47-4760-A13E-E9E1ED0DC897}" presName="Accent1Text" presStyleLbl="node1" presStyleIdx="3" presStyleCnt="8"/>
      <dgm:spPr/>
    </dgm:pt>
    <dgm:pt modelId="{8A492972-F79D-4C3F-B4F4-DC4577390DFB}" type="pres">
      <dgm:prSet presAssocID="{32C93131-9A47-4760-A13E-E9E1ED0DC897}" presName="spaceBetweenRectangles" presStyleCnt="0"/>
      <dgm:spPr/>
    </dgm:pt>
    <dgm:pt modelId="{644B95A9-1233-4D33-A3D5-945A228DEB94}" type="pres">
      <dgm:prSet presAssocID="{3A52F01B-8099-4288-89A5-609D8BCD5537}" presName="composite" presStyleCnt="0"/>
      <dgm:spPr/>
    </dgm:pt>
    <dgm:pt modelId="{E3DBE1F3-4E5B-4830-AEBC-730C3B5C1C86}" type="pres">
      <dgm:prSet presAssocID="{3A52F01B-8099-4288-89A5-609D8BCD553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106B338-AF6C-4F9C-80F4-E663A0285E24}" type="pres">
      <dgm:prSet presAssocID="{3A52F01B-8099-4288-89A5-609D8BCD553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C5951F1-9E0B-4BC1-A56D-C63FCDED9866}" type="pres">
      <dgm:prSet presAssocID="{3A52F01B-8099-4288-89A5-609D8BCD5537}" presName="BalanceSpacing" presStyleCnt="0"/>
      <dgm:spPr/>
    </dgm:pt>
    <dgm:pt modelId="{F0CDA945-DE4B-40ED-A33A-DF84BEA5A735}" type="pres">
      <dgm:prSet presAssocID="{3A52F01B-8099-4288-89A5-609D8BCD5537}" presName="BalanceSpacing1" presStyleCnt="0"/>
      <dgm:spPr/>
    </dgm:pt>
    <dgm:pt modelId="{7D1EFFA3-1A29-4D81-AB80-7F97366DA5E5}" type="pres">
      <dgm:prSet presAssocID="{15E9A405-7F6A-4BBC-A5A5-F071415256A2}" presName="Accent1Text" presStyleLbl="node1" presStyleIdx="5" presStyleCnt="8"/>
      <dgm:spPr/>
    </dgm:pt>
    <dgm:pt modelId="{4F4EE0A8-8E98-4B7F-97FB-53D338AAE6B6}" type="pres">
      <dgm:prSet presAssocID="{15E9A405-7F6A-4BBC-A5A5-F071415256A2}" presName="spaceBetweenRectangles" presStyleCnt="0"/>
      <dgm:spPr/>
    </dgm:pt>
    <dgm:pt modelId="{0960AB9B-0323-43B4-B509-F11CF67B92E1}" type="pres">
      <dgm:prSet presAssocID="{38F086CD-AE34-47E9-B225-86FEA93EB4EC}" presName="composite" presStyleCnt="0"/>
      <dgm:spPr/>
    </dgm:pt>
    <dgm:pt modelId="{9277CF77-C6A9-42D5-BD5B-BC08F82B0DC8}" type="pres">
      <dgm:prSet presAssocID="{38F086CD-AE34-47E9-B225-86FEA93EB4EC}" presName="Parent1" presStyleLbl="node1" presStyleIdx="6" presStyleCnt="8" custLinFactNeighborY="1672">
        <dgm:presLayoutVars>
          <dgm:chMax val="1"/>
          <dgm:chPref val="1"/>
          <dgm:bulletEnabled val="1"/>
        </dgm:presLayoutVars>
      </dgm:prSet>
      <dgm:spPr/>
    </dgm:pt>
    <dgm:pt modelId="{7F04B9BA-9DB2-4E1A-BD0C-EB0432E1BFA9}" type="pres">
      <dgm:prSet presAssocID="{38F086CD-AE34-47E9-B225-86FEA93EB4E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85F7DD2-6EA6-4D85-A5C3-79D5794F176C}" type="pres">
      <dgm:prSet presAssocID="{38F086CD-AE34-47E9-B225-86FEA93EB4EC}" presName="BalanceSpacing" presStyleCnt="0"/>
      <dgm:spPr/>
    </dgm:pt>
    <dgm:pt modelId="{2915C764-7468-4B7A-9345-A7367C24B505}" type="pres">
      <dgm:prSet presAssocID="{38F086CD-AE34-47E9-B225-86FEA93EB4EC}" presName="BalanceSpacing1" presStyleCnt="0"/>
      <dgm:spPr/>
    </dgm:pt>
    <dgm:pt modelId="{3C0D33A0-7EEB-4667-90B2-8F3BE150E7EC}" type="pres">
      <dgm:prSet presAssocID="{BACC5184-3283-4204-A726-8003BFF15F5B}" presName="Accent1Text" presStyleLbl="node1" presStyleIdx="7" presStyleCnt="8" custLinFactX="-100000" custLinFactY="-69698" custLinFactNeighborX="-119150" custLinFactNeighborY="-100000"/>
      <dgm:spPr/>
    </dgm:pt>
  </dgm:ptLst>
  <dgm:cxnLst>
    <dgm:cxn modelId="{26FDEA10-4C6C-4934-A170-4BE3F47437CD}" type="presOf" srcId="{3A52F01B-8099-4288-89A5-609D8BCD5537}" destId="{E3DBE1F3-4E5B-4830-AEBC-730C3B5C1C86}" srcOrd="0" destOrd="0" presId="urn:microsoft.com/office/officeart/2008/layout/AlternatingHexagons"/>
    <dgm:cxn modelId="{8B4BCE11-458D-4974-9BDC-698E412272FE}" srcId="{79FC4184-6046-402A-9696-4614A5D9ED94}" destId="{DC5D19DD-1D73-496E-9017-3467FBD5BA64}" srcOrd="0" destOrd="0" parTransId="{03339C05-A40B-41CC-BF16-3D529376C351}" sibTransId="{A3BA9E01-1403-495B-AD46-7804DB9DBCE9}"/>
    <dgm:cxn modelId="{11D35214-B6D3-454E-8CCA-5D2750C5E980}" type="presOf" srcId="{A3BA9E01-1403-495B-AD46-7804DB9DBCE9}" destId="{748C1381-BD4C-4E13-906E-FC85CB07B262}" srcOrd="0" destOrd="0" presId="urn:microsoft.com/office/officeart/2008/layout/AlternatingHexagons"/>
    <dgm:cxn modelId="{DF835443-9632-446E-9D86-0CE1DE587A49}" type="presOf" srcId="{55015B8C-01E3-4022-8A8A-8D2356D46A88}" destId="{6C1AE543-91CB-4AF2-A955-1AC397FC487F}" srcOrd="0" destOrd="0" presId="urn:microsoft.com/office/officeart/2008/layout/AlternatingHexagons"/>
    <dgm:cxn modelId="{37E75B47-589E-42F6-B737-D9CB72E45061}" srcId="{79FC4184-6046-402A-9696-4614A5D9ED94}" destId="{55015B8C-01E3-4022-8A8A-8D2356D46A88}" srcOrd="1" destOrd="0" parTransId="{61E679FD-7E92-42BE-BE9D-FE33204C137A}" sibTransId="{32C93131-9A47-4760-A13E-E9E1ED0DC897}"/>
    <dgm:cxn modelId="{CF45906A-FA9B-42B1-B241-F0269A462DF6}" type="presOf" srcId="{15E9A405-7F6A-4BBC-A5A5-F071415256A2}" destId="{7D1EFFA3-1A29-4D81-AB80-7F97366DA5E5}" srcOrd="0" destOrd="0" presId="urn:microsoft.com/office/officeart/2008/layout/AlternatingHexagons"/>
    <dgm:cxn modelId="{F1225777-32BB-4597-AB39-0AC432C2F159}" type="presOf" srcId="{BACC5184-3283-4204-A726-8003BFF15F5B}" destId="{3C0D33A0-7EEB-4667-90B2-8F3BE150E7EC}" srcOrd="0" destOrd="0" presId="urn:microsoft.com/office/officeart/2008/layout/AlternatingHexagons"/>
    <dgm:cxn modelId="{16BD3782-5DA8-4F2C-885B-9949163ACD1F}" type="presOf" srcId="{79FC4184-6046-402A-9696-4614A5D9ED94}" destId="{4A8F9728-6993-478F-9E01-12898CB62D0C}" srcOrd="0" destOrd="0" presId="urn:microsoft.com/office/officeart/2008/layout/AlternatingHexagons"/>
    <dgm:cxn modelId="{85DEBDB0-6D1D-49FE-A36C-B0E1A5AEB983}" srcId="{79FC4184-6046-402A-9696-4614A5D9ED94}" destId="{3A52F01B-8099-4288-89A5-609D8BCD5537}" srcOrd="2" destOrd="0" parTransId="{27C2E8F0-349A-4517-82F8-122B5B911299}" sibTransId="{15E9A405-7F6A-4BBC-A5A5-F071415256A2}"/>
    <dgm:cxn modelId="{ED721EC8-2154-4671-818A-D7AEA562BE9F}" type="presOf" srcId="{38F086CD-AE34-47E9-B225-86FEA93EB4EC}" destId="{9277CF77-C6A9-42D5-BD5B-BC08F82B0DC8}" srcOrd="0" destOrd="0" presId="urn:microsoft.com/office/officeart/2008/layout/AlternatingHexagons"/>
    <dgm:cxn modelId="{72DF6DD0-9137-4943-9D2A-6765A2942DBE}" type="presOf" srcId="{32C93131-9A47-4760-A13E-E9E1ED0DC897}" destId="{7123F2AF-640C-4086-9663-E27DCB31AEE6}" srcOrd="0" destOrd="0" presId="urn:microsoft.com/office/officeart/2008/layout/AlternatingHexagons"/>
    <dgm:cxn modelId="{79F9CBDF-E89F-44DA-AB4D-C5819CB9E509}" srcId="{79FC4184-6046-402A-9696-4614A5D9ED94}" destId="{38F086CD-AE34-47E9-B225-86FEA93EB4EC}" srcOrd="3" destOrd="0" parTransId="{1FE7F489-DCCB-4286-9F39-F588F16C11A1}" sibTransId="{BACC5184-3283-4204-A726-8003BFF15F5B}"/>
    <dgm:cxn modelId="{84FBE2FF-B205-4DDB-AF02-F7F0370612CB}" type="presOf" srcId="{DC5D19DD-1D73-496E-9017-3467FBD5BA64}" destId="{A6C185E9-ACC5-44B5-9F85-944522F7D416}" srcOrd="0" destOrd="0" presId="urn:microsoft.com/office/officeart/2008/layout/AlternatingHexagons"/>
    <dgm:cxn modelId="{D15F7347-8E26-4C6B-9AA8-33C8D9FDD753}" type="presParOf" srcId="{4A8F9728-6993-478F-9E01-12898CB62D0C}" destId="{F8B9C11A-59E4-45DA-B6B9-A38A52AC40B5}" srcOrd="0" destOrd="0" presId="urn:microsoft.com/office/officeart/2008/layout/AlternatingHexagons"/>
    <dgm:cxn modelId="{2981C9DC-E6CA-498E-A539-DE7CCA06A10A}" type="presParOf" srcId="{F8B9C11A-59E4-45DA-B6B9-A38A52AC40B5}" destId="{A6C185E9-ACC5-44B5-9F85-944522F7D416}" srcOrd="0" destOrd="0" presId="urn:microsoft.com/office/officeart/2008/layout/AlternatingHexagons"/>
    <dgm:cxn modelId="{0B217B6B-E5B7-43AA-A5CB-B34EA132F6E1}" type="presParOf" srcId="{F8B9C11A-59E4-45DA-B6B9-A38A52AC40B5}" destId="{71BA6678-397E-412C-9E3C-77F1324E6227}" srcOrd="1" destOrd="0" presId="urn:microsoft.com/office/officeart/2008/layout/AlternatingHexagons"/>
    <dgm:cxn modelId="{4C54DA63-F9B5-43A1-A8EA-011C0588AB15}" type="presParOf" srcId="{F8B9C11A-59E4-45DA-B6B9-A38A52AC40B5}" destId="{FEA935EE-E199-4824-875B-724464F51D41}" srcOrd="2" destOrd="0" presId="urn:microsoft.com/office/officeart/2008/layout/AlternatingHexagons"/>
    <dgm:cxn modelId="{8F4F89A4-5EB7-49A7-92D8-4B23B66D5797}" type="presParOf" srcId="{F8B9C11A-59E4-45DA-B6B9-A38A52AC40B5}" destId="{5AB93DE9-9DD0-4B21-8ED4-AFF4259AE075}" srcOrd="3" destOrd="0" presId="urn:microsoft.com/office/officeart/2008/layout/AlternatingHexagons"/>
    <dgm:cxn modelId="{4448E389-36DA-41DE-92F9-4D6DBC208393}" type="presParOf" srcId="{F8B9C11A-59E4-45DA-B6B9-A38A52AC40B5}" destId="{748C1381-BD4C-4E13-906E-FC85CB07B262}" srcOrd="4" destOrd="0" presId="urn:microsoft.com/office/officeart/2008/layout/AlternatingHexagons"/>
    <dgm:cxn modelId="{D643F024-F7C4-4A07-948B-D0A7FC818476}" type="presParOf" srcId="{4A8F9728-6993-478F-9E01-12898CB62D0C}" destId="{6F4AD61A-D69E-435A-94F5-F1592D56CA4A}" srcOrd="1" destOrd="0" presId="urn:microsoft.com/office/officeart/2008/layout/AlternatingHexagons"/>
    <dgm:cxn modelId="{E64CDDB4-EF89-478E-88AB-D5A3E006CA3E}" type="presParOf" srcId="{4A8F9728-6993-478F-9E01-12898CB62D0C}" destId="{8B8073E7-0B26-432E-8BD3-EE140B35815B}" srcOrd="2" destOrd="0" presId="urn:microsoft.com/office/officeart/2008/layout/AlternatingHexagons"/>
    <dgm:cxn modelId="{00AA1DC6-7380-4E3E-928C-A2BD4C77BE77}" type="presParOf" srcId="{8B8073E7-0B26-432E-8BD3-EE140B35815B}" destId="{6C1AE543-91CB-4AF2-A955-1AC397FC487F}" srcOrd="0" destOrd="0" presId="urn:microsoft.com/office/officeart/2008/layout/AlternatingHexagons"/>
    <dgm:cxn modelId="{957B5A97-CB02-4256-B767-63DD949C18E1}" type="presParOf" srcId="{8B8073E7-0B26-432E-8BD3-EE140B35815B}" destId="{7E892330-6CB1-4D57-A37E-F8DD6B9BED01}" srcOrd="1" destOrd="0" presId="urn:microsoft.com/office/officeart/2008/layout/AlternatingHexagons"/>
    <dgm:cxn modelId="{EA0669C2-B137-46C6-A387-644E61C60ECB}" type="presParOf" srcId="{8B8073E7-0B26-432E-8BD3-EE140B35815B}" destId="{1F4F72EF-7A00-45CC-A121-E7DAAB5E032B}" srcOrd="2" destOrd="0" presId="urn:microsoft.com/office/officeart/2008/layout/AlternatingHexagons"/>
    <dgm:cxn modelId="{CC61E182-8BE7-4E41-A495-EF0A4E968635}" type="presParOf" srcId="{8B8073E7-0B26-432E-8BD3-EE140B35815B}" destId="{8F608E42-5E4F-4F89-B488-C2633F6849DF}" srcOrd="3" destOrd="0" presId="urn:microsoft.com/office/officeart/2008/layout/AlternatingHexagons"/>
    <dgm:cxn modelId="{54E5D813-9798-47F5-884F-80475879A5B8}" type="presParOf" srcId="{8B8073E7-0B26-432E-8BD3-EE140B35815B}" destId="{7123F2AF-640C-4086-9663-E27DCB31AEE6}" srcOrd="4" destOrd="0" presId="urn:microsoft.com/office/officeart/2008/layout/AlternatingHexagons"/>
    <dgm:cxn modelId="{E6B4625A-EE0D-4202-90BD-A05313E68099}" type="presParOf" srcId="{4A8F9728-6993-478F-9E01-12898CB62D0C}" destId="{8A492972-F79D-4C3F-B4F4-DC4577390DFB}" srcOrd="3" destOrd="0" presId="urn:microsoft.com/office/officeart/2008/layout/AlternatingHexagons"/>
    <dgm:cxn modelId="{597E2634-1576-4547-A8D9-FA455F361E65}" type="presParOf" srcId="{4A8F9728-6993-478F-9E01-12898CB62D0C}" destId="{644B95A9-1233-4D33-A3D5-945A228DEB94}" srcOrd="4" destOrd="0" presId="urn:microsoft.com/office/officeart/2008/layout/AlternatingHexagons"/>
    <dgm:cxn modelId="{A00D44A0-9391-4248-96C4-4B13D675042C}" type="presParOf" srcId="{644B95A9-1233-4D33-A3D5-945A228DEB94}" destId="{E3DBE1F3-4E5B-4830-AEBC-730C3B5C1C86}" srcOrd="0" destOrd="0" presId="urn:microsoft.com/office/officeart/2008/layout/AlternatingHexagons"/>
    <dgm:cxn modelId="{0C40DBED-2627-41F8-9057-53741E94F20C}" type="presParOf" srcId="{644B95A9-1233-4D33-A3D5-945A228DEB94}" destId="{7106B338-AF6C-4F9C-80F4-E663A0285E24}" srcOrd="1" destOrd="0" presId="urn:microsoft.com/office/officeart/2008/layout/AlternatingHexagons"/>
    <dgm:cxn modelId="{64FA495E-4463-463F-B10D-CBBCCC360D6D}" type="presParOf" srcId="{644B95A9-1233-4D33-A3D5-945A228DEB94}" destId="{3C5951F1-9E0B-4BC1-A56D-C63FCDED9866}" srcOrd="2" destOrd="0" presId="urn:microsoft.com/office/officeart/2008/layout/AlternatingHexagons"/>
    <dgm:cxn modelId="{350F81D6-281C-41EE-9D4F-BB34BB70BEBE}" type="presParOf" srcId="{644B95A9-1233-4D33-A3D5-945A228DEB94}" destId="{F0CDA945-DE4B-40ED-A33A-DF84BEA5A735}" srcOrd="3" destOrd="0" presId="urn:microsoft.com/office/officeart/2008/layout/AlternatingHexagons"/>
    <dgm:cxn modelId="{A9E76815-3742-4DC7-9BA3-DE81D4F79DB6}" type="presParOf" srcId="{644B95A9-1233-4D33-A3D5-945A228DEB94}" destId="{7D1EFFA3-1A29-4D81-AB80-7F97366DA5E5}" srcOrd="4" destOrd="0" presId="urn:microsoft.com/office/officeart/2008/layout/AlternatingHexagons"/>
    <dgm:cxn modelId="{9C134EF6-BE27-43B9-A502-C1E8A37C3E53}" type="presParOf" srcId="{4A8F9728-6993-478F-9E01-12898CB62D0C}" destId="{4F4EE0A8-8E98-4B7F-97FB-53D338AAE6B6}" srcOrd="5" destOrd="0" presId="urn:microsoft.com/office/officeart/2008/layout/AlternatingHexagons"/>
    <dgm:cxn modelId="{1A654FF3-D753-433D-93DF-DC78324B9C7A}" type="presParOf" srcId="{4A8F9728-6993-478F-9E01-12898CB62D0C}" destId="{0960AB9B-0323-43B4-B509-F11CF67B92E1}" srcOrd="6" destOrd="0" presId="urn:microsoft.com/office/officeart/2008/layout/AlternatingHexagons"/>
    <dgm:cxn modelId="{EC39FD05-7AE5-4657-8005-29632CF129E1}" type="presParOf" srcId="{0960AB9B-0323-43B4-B509-F11CF67B92E1}" destId="{9277CF77-C6A9-42D5-BD5B-BC08F82B0DC8}" srcOrd="0" destOrd="0" presId="urn:microsoft.com/office/officeart/2008/layout/AlternatingHexagons"/>
    <dgm:cxn modelId="{BB888837-90A1-4742-8252-0ACE14269A0D}" type="presParOf" srcId="{0960AB9B-0323-43B4-B509-F11CF67B92E1}" destId="{7F04B9BA-9DB2-4E1A-BD0C-EB0432E1BFA9}" srcOrd="1" destOrd="0" presId="urn:microsoft.com/office/officeart/2008/layout/AlternatingHexagons"/>
    <dgm:cxn modelId="{5B3F5851-B4BC-4212-8EE5-2E652238A593}" type="presParOf" srcId="{0960AB9B-0323-43B4-B509-F11CF67B92E1}" destId="{685F7DD2-6EA6-4D85-A5C3-79D5794F176C}" srcOrd="2" destOrd="0" presId="urn:microsoft.com/office/officeart/2008/layout/AlternatingHexagons"/>
    <dgm:cxn modelId="{6D1790FB-83C5-4E4C-8A2F-680FDE8206AF}" type="presParOf" srcId="{0960AB9B-0323-43B4-B509-F11CF67B92E1}" destId="{2915C764-7468-4B7A-9345-A7367C24B505}" srcOrd="3" destOrd="0" presId="urn:microsoft.com/office/officeart/2008/layout/AlternatingHexagons"/>
    <dgm:cxn modelId="{8739E3BF-EA56-4D2A-977B-09D2D7EDF4BE}" type="presParOf" srcId="{0960AB9B-0323-43B4-B509-F11CF67B92E1}" destId="{3C0D33A0-7EEB-4667-90B2-8F3BE150E7E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185E9-ACC5-44B5-9F85-944522F7D416}">
      <dsp:nvSpPr>
        <dsp:cNvPr id="0" name=""/>
        <dsp:cNvSpPr/>
      </dsp:nvSpPr>
      <dsp:spPr>
        <a:xfrm rot="5400000">
          <a:off x="3666490" y="92799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Montserrat SemiBold" panose="00000700000000000000" pitchFamily="2" charset="0"/>
            </a:rPr>
            <a:t>Ensure structure of authority is understood</a:t>
          </a:r>
          <a:endParaRPr lang="en-IE" sz="900" kern="1200" dirty="0">
            <a:solidFill>
              <a:schemeClr val="tx1"/>
            </a:solidFill>
            <a:latin typeface="Montserrat SemiBold" panose="00000700000000000000" pitchFamily="2" charset="0"/>
          </a:endParaRPr>
        </a:p>
      </dsp:txBody>
      <dsp:txXfrm rot="-5400000">
        <a:off x="3948567" y="220542"/>
        <a:ext cx="842189" cy="968034"/>
      </dsp:txXfrm>
    </dsp:sp>
    <dsp:sp modelId="{71BA6678-397E-412C-9E3C-77F1324E6227}">
      <dsp:nvSpPr>
        <dsp:cNvPr id="0" name=""/>
        <dsp:cNvSpPr/>
      </dsp:nvSpPr>
      <dsp:spPr>
        <a:xfrm>
          <a:off x="5018550" y="282655"/>
          <a:ext cx="1569480" cy="84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C1381-BD4C-4E13-906E-FC85CB07B262}">
      <dsp:nvSpPr>
        <dsp:cNvPr id="0" name=""/>
        <dsp:cNvSpPr/>
      </dsp:nvSpPr>
      <dsp:spPr>
        <a:xfrm rot="5400000">
          <a:off x="2345089" y="92799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Strong Leadership</a:t>
          </a:r>
          <a:endParaRPr lang="en-IE" sz="1400" kern="1200" dirty="0">
            <a:solidFill>
              <a:schemeClr val="tx1"/>
            </a:solidFill>
          </a:endParaRPr>
        </a:p>
      </dsp:txBody>
      <dsp:txXfrm rot="-5400000">
        <a:off x="2627166" y="220542"/>
        <a:ext cx="842189" cy="968034"/>
      </dsp:txXfrm>
    </dsp:sp>
    <dsp:sp modelId="{6C1AE543-91CB-4AF2-A955-1AC397FC487F}">
      <dsp:nvSpPr>
        <dsp:cNvPr id="0" name=""/>
        <dsp:cNvSpPr/>
      </dsp:nvSpPr>
      <dsp:spPr>
        <a:xfrm rot="5400000">
          <a:off x="3003258" y="1302494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Montserrat SemiBold" panose="00000700000000000000" pitchFamily="2" charset="0"/>
            </a:rPr>
            <a:t>Dismantle barriers that normally divide disciplines</a:t>
          </a:r>
          <a:endParaRPr lang="en-IE" sz="900" kern="1200" dirty="0">
            <a:solidFill>
              <a:schemeClr val="tx1"/>
            </a:solidFill>
            <a:latin typeface="Montserrat SemiBold" panose="00000700000000000000" pitchFamily="2" charset="0"/>
          </a:endParaRPr>
        </a:p>
      </dsp:txBody>
      <dsp:txXfrm rot="-5400000">
        <a:off x="3285335" y="1430237"/>
        <a:ext cx="842189" cy="968034"/>
      </dsp:txXfrm>
    </dsp:sp>
    <dsp:sp modelId="{7E892330-6CB1-4D57-A37E-F8DD6B9BED01}">
      <dsp:nvSpPr>
        <dsp:cNvPr id="0" name=""/>
        <dsp:cNvSpPr/>
      </dsp:nvSpPr>
      <dsp:spPr>
        <a:xfrm>
          <a:off x="1525190" y="1476360"/>
          <a:ext cx="1518852" cy="84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3F2AF-640C-4086-9663-E27DCB31AEE6}">
      <dsp:nvSpPr>
        <dsp:cNvPr id="0" name=""/>
        <dsp:cNvSpPr/>
      </dsp:nvSpPr>
      <dsp:spPr>
        <a:xfrm rot="5400000">
          <a:off x="4324660" y="1286504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33387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75" kern="1200" dirty="0">
              <a:solidFill>
                <a:schemeClr val="tx1"/>
              </a:solidFill>
            </a:rPr>
            <a:t>Establish regular communication</a:t>
          </a:r>
          <a:endParaRPr lang="en-IE" sz="975" kern="1200" dirty="0">
            <a:solidFill>
              <a:schemeClr val="tx1"/>
            </a:solidFill>
          </a:endParaRPr>
        </a:p>
      </dsp:txBody>
      <dsp:txXfrm rot="-5400000">
        <a:off x="4606737" y="1414247"/>
        <a:ext cx="842189" cy="968034"/>
      </dsp:txXfrm>
    </dsp:sp>
    <dsp:sp modelId="{E3DBE1F3-4E5B-4830-AEBC-730C3B5C1C86}">
      <dsp:nvSpPr>
        <dsp:cNvPr id="0" name=""/>
        <dsp:cNvSpPr/>
      </dsp:nvSpPr>
      <dsp:spPr>
        <a:xfrm rot="5400000">
          <a:off x="3666490" y="2480209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88937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75" kern="1200" dirty="0">
              <a:solidFill>
                <a:schemeClr val="tx1"/>
              </a:solidFill>
              <a:latin typeface="Montserrat SemiBold" panose="00000700000000000000" pitchFamily="2" charset="0"/>
            </a:rPr>
            <a:t>Encourage constructive challenge</a:t>
          </a:r>
          <a:endParaRPr lang="en-IE" sz="875" kern="1200" dirty="0">
            <a:solidFill>
              <a:schemeClr val="tx1"/>
            </a:solidFill>
            <a:latin typeface="Montserrat SemiBold" panose="00000700000000000000" pitchFamily="2" charset="0"/>
          </a:endParaRPr>
        </a:p>
      </dsp:txBody>
      <dsp:txXfrm rot="-5400000">
        <a:off x="3948567" y="2607952"/>
        <a:ext cx="842189" cy="968034"/>
      </dsp:txXfrm>
    </dsp:sp>
    <dsp:sp modelId="{7106B338-AF6C-4F9C-80F4-E663A0285E24}">
      <dsp:nvSpPr>
        <dsp:cNvPr id="0" name=""/>
        <dsp:cNvSpPr/>
      </dsp:nvSpPr>
      <dsp:spPr>
        <a:xfrm>
          <a:off x="5018550" y="2670066"/>
          <a:ext cx="1569480" cy="84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EFFA3-1A29-4D81-AB80-7F97366DA5E5}">
      <dsp:nvSpPr>
        <dsp:cNvPr id="0" name=""/>
        <dsp:cNvSpPr/>
      </dsp:nvSpPr>
      <dsp:spPr>
        <a:xfrm rot="5400000">
          <a:off x="2345089" y="2480209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Facilitate a culture of peer support and sharing</a:t>
          </a:r>
          <a:endParaRPr lang="en-IE" sz="1300" kern="1200" dirty="0">
            <a:solidFill>
              <a:schemeClr val="tx1"/>
            </a:solidFill>
          </a:endParaRPr>
        </a:p>
      </dsp:txBody>
      <dsp:txXfrm rot="-5400000">
        <a:off x="2627166" y="2607952"/>
        <a:ext cx="842189" cy="968034"/>
      </dsp:txXfrm>
    </dsp:sp>
    <dsp:sp modelId="{9277CF77-C6A9-42D5-BD5B-BC08F82B0DC8}">
      <dsp:nvSpPr>
        <dsp:cNvPr id="0" name=""/>
        <dsp:cNvSpPr/>
      </dsp:nvSpPr>
      <dsp:spPr>
        <a:xfrm rot="5400000">
          <a:off x="3003258" y="3675301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Montserrat SemiBold" panose="00000700000000000000" pitchFamily="2" charset="0"/>
            </a:rPr>
            <a:t>Hold routine post-mortems</a:t>
          </a:r>
          <a:endParaRPr lang="en-IE" sz="1200" kern="1200" dirty="0">
            <a:solidFill>
              <a:schemeClr val="tx1"/>
            </a:solidFill>
            <a:latin typeface="Montserrat SemiBold" panose="00000700000000000000" pitchFamily="2" charset="0"/>
          </a:endParaRPr>
        </a:p>
      </dsp:txBody>
      <dsp:txXfrm rot="-5400000">
        <a:off x="3285335" y="3803044"/>
        <a:ext cx="842189" cy="968034"/>
      </dsp:txXfrm>
    </dsp:sp>
    <dsp:sp modelId="{7F04B9BA-9DB2-4E1A-BD0C-EB0432E1BFA9}">
      <dsp:nvSpPr>
        <dsp:cNvPr id="0" name=""/>
        <dsp:cNvSpPr/>
      </dsp:nvSpPr>
      <dsp:spPr>
        <a:xfrm>
          <a:off x="1525190" y="3863771"/>
          <a:ext cx="1518852" cy="84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D33A0-7EEB-4667-90B2-8F3BE150E7EC}">
      <dsp:nvSpPr>
        <dsp:cNvPr id="0" name=""/>
        <dsp:cNvSpPr/>
      </dsp:nvSpPr>
      <dsp:spPr>
        <a:xfrm rot="5400000">
          <a:off x="1643316" y="1287376"/>
          <a:ext cx="1406344" cy="1223519"/>
        </a:xfrm>
        <a:prstGeom prst="hexagon">
          <a:avLst>
            <a:gd name="adj" fmla="val 25000"/>
            <a:gd name="vf" fmla="val 115470"/>
          </a:avLst>
        </a:prstGeom>
        <a:solidFill>
          <a:srgbClr val="F0EE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Roles should be well defined but with scope for flexibility </a:t>
          </a:r>
          <a:endParaRPr lang="en-IE" sz="1200" kern="1200" dirty="0">
            <a:solidFill>
              <a:schemeClr val="tx1"/>
            </a:solidFill>
          </a:endParaRPr>
        </a:p>
      </dsp:txBody>
      <dsp:txXfrm rot="-5400000">
        <a:off x="1925393" y="1415119"/>
        <a:ext cx="842189" cy="96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485CA-2BD3-4059-BF86-995DE03C4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200722-CBB6-4675-8644-F2D79E9B1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B3D326-3830-4742-8FF4-8873771B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2BD30C-5348-4F35-8E71-3D176814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43C703-1E13-4284-94D2-425F39EE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51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933B6-EC8F-4DA0-8E5B-E4DA9F6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E832A2-F002-4369-A04C-56A039888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9A27B-B0CD-411E-BDCF-A2B32C0D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3B3353-15CA-4301-815A-5D3581EE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A689A-974C-401D-8545-7C007D71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5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BE16664-7E7B-4AFD-9E1C-C169FCD5F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E6DD5E-1834-45AF-B0BE-793127B3B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9D3E11-A2C5-469A-8536-D3A81013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7A2B1D-9964-4B4F-84D3-8252A75D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B9387-8A55-44A0-AAB7-4D8A3CD2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23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CF48E-86F1-4A1B-8CE9-786B5A0E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668CD-62CA-43EE-81C0-B91FC230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0908D-C343-4979-9B9A-4DCE0EE9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ACCAED-A8EE-4B7B-9433-D946C817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6134C-F2F1-4B5F-8C10-3F53D12A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51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04EAC-6825-4F14-B815-C89CE9D7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39185A-72F9-48B0-A9C3-D0E3B147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4E8853-E5C4-48A8-B822-30C09424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1EE96-6C47-4A01-BE1B-1C4AA1EE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C873C6-9830-4A0E-B8C3-28A67937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37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74FF9-B93C-4605-9CF0-DF857BC4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1F42DF-B013-4F9F-A3A1-36E92233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5CB8E6-BF80-4636-B5BC-3F1A93CD0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09B191-D396-462E-A5FE-39616EB5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ABCC2B-1505-4150-9DAA-CC9F7E87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7EA642-635A-4BD2-9AAF-638A3A3A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80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A5CAE-EA8E-483E-8BA4-42BB7530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F20467-6916-4BF5-94F6-2513D876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DE80B-A9B4-46C6-BF9C-927415DC6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5D63A2-35A6-4AE0-A44A-0FF30CEC5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71D249-B9A7-44F2-8792-C531C6D95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327A09-DB15-4544-9015-D5D2D291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2B6357-5B96-4FFD-935B-7E0F25B6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CDC8C6C-BE50-4CE4-89CF-6543836C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84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06D45-D046-486E-B1ED-220468F7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2536-959F-4B84-A08B-7693CD42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5C297B-E933-49EE-9A96-CEF701A1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1F419B-CD14-422C-8658-9D060707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49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94C5CF-6657-4743-9294-379F4717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A35AC8-54B8-4ADB-8320-FDBA9646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1A8AD4-6ABF-4F78-AD0A-2A69BF8D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8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5B000-792F-405E-B476-96FC2909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8FA71-BA85-4669-BB40-3671190C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8616A4-D72C-41F5-96EC-D0882672A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13D27A-EC65-4F1A-9243-01E9A2A4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2ACBC7-E84F-4238-B4EE-544E4C76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30CB6F-4DCE-4C7B-9F95-FF159511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7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908FE-E47A-4082-AD8F-34BE25BF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613980-37F2-447F-8D21-135E4F713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563D82-7B56-45E7-A6BB-0CBB6338D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3BD426-DB76-4369-B824-6AF3E828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9ED8DD-8842-402B-BF1D-5A9390CB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E3E64B-7C6B-4803-8E28-49DB1DA8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65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522041-07C6-43CF-A9FC-BC9B93CA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A57F81-5EA6-45A2-8ECE-2B276D06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C200-22DE-402F-9C33-023EF899A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A87B3C-C25B-4A51-B16D-B2134747A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0BF63A-4414-4B62-B7A0-8DD903AB2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08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6C87C-1159-47E6-BE08-89249274D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568" y="2011680"/>
            <a:ext cx="10337448" cy="265758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40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E" sz="44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ffective Alliance success Factors</a:t>
            </a:r>
            <a:br>
              <a:rPr lang="en-IE" sz="44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44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44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Alliance Forming</a:t>
            </a:r>
            <a:endParaRPr lang="en-IE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1AC4BC-D259-4137-8ED2-5EB0FED4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410" y="497523"/>
            <a:ext cx="3279140" cy="132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38B82D-DAE1-4D82-8807-6E15B810D26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7"/>
          <a:stretch/>
        </p:blipFill>
        <p:spPr bwMode="auto">
          <a:xfrm>
            <a:off x="-2" y="-152877"/>
            <a:ext cx="3279139" cy="4329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ED4E2A7-09DC-45B3-A858-59AE7591F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428" y="4485136"/>
            <a:ext cx="3068811" cy="23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1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751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80D13-4F41-4B62-AC4F-834795B3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3EE3B-5C97-4E73-8CE5-82A0A2B7AE29}"/>
              </a:ext>
            </a:extLst>
          </p:cNvPr>
          <p:cNvSpPr txBox="1"/>
          <p:nvPr/>
        </p:nvSpPr>
        <p:spPr>
          <a:xfrm>
            <a:off x="2582488" y="2011740"/>
            <a:ext cx="679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 SemiBold" panose="00000700000000000000" pitchFamily="2" charset="0"/>
              </a:rPr>
              <a:t>Success Factors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1DEC7A-383B-4E7A-B809-523E7AF9E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44" y="3199609"/>
            <a:ext cx="4916147" cy="3511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43674-5F61-4AA5-A9BE-4F2DE84625A9}"/>
              </a:ext>
            </a:extLst>
          </p:cNvPr>
          <p:cNvSpPr txBox="1"/>
          <p:nvPr/>
        </p:nvSpPr>
        <p:spPr>
          <a:xfrm>
            <a:off x="5037513" y="2921168"/>
            <a:ext cx="6533803" cy="112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make an alliance work for you?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7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BB2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80DCE-AE4E-4EB6-AD92-8BC8F01B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9212A7A-3C71-4F0B-86A0-0C7CBE617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6371" y="1850142"/>
            <a:ext cx="5467774" cy="44536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F9150EE-F3C1-4B8C-BB2B-3070C97AE26E}"/>
              </a:ext>
            </a:extLst>
          </p:cNvPr>
          <p:cNvSpPr/>
          <p:nvPr/>
        </p:nvSpPr>
        <p:spPr>
          <a:xfrm>
            <a:off x="38793" y="2008576"/>
            <a:ext cx="1801091" cy="1346660"/>
          </a:xfrm>
          <a:prstGeom prst="ellipse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 SemiBold" panose="00000700000000000000" pitchFamily="2" charset="0"/>
              </a:rPr>
              <a:t>4 things to remember: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DBC05B5-021D-48AE-B4BE-BFEE6A82F52D}"/>
              </a:ext>
            </a:extLst>
          </p:cNvPr>
          <p:cNvSpPr/>
          <p:nvPr/>
        </p:nvSpPr>
        <p:spPr>
          <a:xfrm rot="2272960">
            <a:off x="1561669" y="3374628"/>
            <a:ext cx="659476" cy="315884"/>
          </a:xfrm>
          <a:prstGeom prst="rightArrow">
            <a:avLst/>
          </a:prstGeom>
          <a:solidFill>
            <a:srgbClr val="665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3C11C-9161-43D5-839A-6BDC33784BBA}"/>
              </a:ext>
            </a:extLst>
          </p:cNvPr>
          <p:cNvSpPr txBox="1"/>
          <p:nvPr/>
        </p:nvSpPr>
        <p:spPr>
          <a:xfrm>
            <a:off x="2495152" y="3626781"/>
            <a:ext cx="328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Leadership</a:t>
            </a:r>
          </a:p>
          <a:p>
            <a:pPr marL="342900" indent="-342900"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Trust</a:t>
            </a:r>
          </a:p>
          <a:p>
            <a:pPr marL="342900" indent="-342900"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Conflict Management</a:t>
            </a:r>
          </a:p>
          <a:p>
            <a:pPr marL="342900" indent="-342900">
              <a:buAutoNum type="arabicPeriod"/>
            </a:pPr>
            <a:r>
              <a:rPr lang="en-US" dirty="0">
                <a:latin typeface="Montserrat SemiBold" panose="00000700000000000000" pitchFamily="2" charset="0"/>
              </a:rPr>
              <a:t>“Collective Creativity”</a:t>
            </a:r>
            <a:endParaRPr lang="en-IE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751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80D13-4F41-4B62-AC4F-834795B3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18F96-E6A6-4210-B7CE-64228AD71E2D}"/>
              </a:ext>
            </a:extLst>
          </p:cNvPr>
          <p:cNvSpPr txBox="1"/>
          <p:nvPr/>
        </p:nvSpPr>
        <p:spPr>
          <a:xfrm>
            <a:off x="415637" y="2133600"/>
            <a:ext cx="6533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Connect people and ideas..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…outside of an organization to those inside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Move from debate to action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Scope out the challenge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Structure the boundaries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Sort tasks for execution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Be prepared to accept and learn from failure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IE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4C028D9-13B8-4C9A-A606-7F54EBBE99FE}"/>
              </a:ext>
            </a:extLst>
          </p:cNvPr>
          <p:cNvSpPr/>
          <p:nvPr/>
        </p:nvSpPr>
        <p:spPr>
          <a:xfrm rot="911558">
            <a:off x="7453745" y="2470715"/>
            <a:ext cx="3679767" cy="2371726"/>
          </a:xfrm>
          <a:prstGeom prst="wedgeRoundRectCallout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[Prof. Ibarra, Prof. Hansen, INSEAD]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“Social Media and technologies have put connectivity on steroids and made collaboration more integral to business than ever.”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6776A-3EE3-4458-B209-3743749FFDBB}"/>
              </a:ext>
            </a:extLst>
          </p:cNvPr>
          <p:cNvSpPr txBox="1"/>
          <p:nvPr/>
        </p:nvSpPr>
        <p:spPr>
          <a:xfrm>
            <a:off x="254924" y="432262"/>
            <a:ext cx="856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0"/>
              </a:rPr>
              <a:t>Effective Collaborative Leaders </a:t>
            </a:r>
            <a:endParaRPr lang="en-IE" sz="40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BB2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80DCE-AE4E-4EB6-AD92-8BC8F01B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376F12E-46B5-45A9-95EA-8B627ED71A37}"/>
              </a:ext>
            </a:extLst>
          </p:cNvPr>
          <p:cNvSpPr/>
          <p:nvPr/>
        </p:nvSpPr>
        <p:spPr>
          <a:xfrm>
            <a:off x="4339244" y="2266605"/>
            <a:ext cx="7581207" cy="3430386"/>
          </a:xfrm>
          <a:prstGeom prst="flowChartAlternateProcess">
            <a:avLst/>
          </a:prstGeom>
          <a:solidFill>
            <a:srgbClr val="F0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Montserrat SemiBold" panose="00000700000000000000" pitchFamily="2" charset="0"/>
              </a:rPr>
              <a:t>Trust:</a:t>
            </a:r>
          </a:p>
          <a:p>
            <a:r>
              <a:rPr lang="en-US" dirty="0">
                <a:solidFill>
                  <a:srgbClr val="6652A2"/>
                </a:solidFill>
                <a:latin typeface="Montserrat SemiBold" panose="00000700000000000000" pitchFamily="2" charset="0"/>
              </a:rPr>
              <a:t>The essential glue in a successful collaboration</a:t>
            </a:r>
          </a:p>
          <a:p>
            <a:endParaRPr lang="en-US" dirty="0">
              <a:solidFill>
                <a:schemeClr val="tx1"/>
              </a:solidFill>
              <a:latin typeface="Montserrat SemiBold" panose="000007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ontserrat SemiBold" panose="00000700000000000000" pitchFamily="2" charset="0"/>
              </a:rPr>
              <a:t>Define and agree your SHARED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ontserrat SemiBold" panose="00000700000000000000" pitchFamily="2" charset="0"/>
              </a:rPr>
              <a:t>Agreed procedures for coordinating peoples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ontserrat SemiBold" panose="00000700000000000000" pitchFamily="2" charset="0"/>
              </a:rPr>
              <a:t>Value and reward the collaboration- don’t take collaborators goof will for granted.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ontserrat SemiBold" panose="00000700000000000000" pitchFamily="2" charset="0"/>
              </a:rPr>
              <a:t>Commit to an ETHIC OF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ontserrat SemiBold" panose="00000700000000000000" pitchFamily="2" charset="0"/>
              </a:rPr>
              <a:t>Privacy demarcated and respected</a:t>
            </a:r>
          </a:p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260B09-EA75-4E32-BA16-34FA5D12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440" y="2737658"/>
            <a:ext cx="3701628" cy="26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751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80D13-4F41-4B62-AC4F-834795B3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25D7B-3476-455B-BE46-FB5A22C44191}"/>
              </a:ext>
            </a:extLst>
          </p:cNvPr>
          <p:cNvSpPr txBox="1"/>
          <p:nvPr/>
        </p:nvSpPr>
        <p:spPr>
          <a:xfrm>
            <a:off x="725979" y="548371"/>
            <a:ext cx="866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serrat SemiBold" panose="00000700000000000000" pitchFamily="2" charset="0"/>
              </a:rPr>
              <a:t>Managing Conflict Constructively</a:t>
            </a:r>
            <a:endParaRPr lang="en-IE" sz="3600" dirty="0">
              <a:latin typeface="Montserrat SemiBold" panose="000007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20A3D84-8D01-47C5-B90E-4810E5AE7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2890" y="2097329"/>
            <a:ext cx="5038872" cy="3858046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3525729-3888-4E34-A8A1-F2A7B66F39FA}"/>
              </a:ext>
            </a:extLst>
          </p:cNvPr>
          <p:cNvSpPr/>
          <p:nvPr/>
        </p:nvSpPr>
        <p:spPr>
          <a:xfrm>
            <a:off x="1129466" y="1821767"/>
            <a:ext cx="2138290" cy="2143736"/>
          </a:xfrm>
          <a:prstGeom prst="flowChartConnector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 it but have agreed mechanisms to manage it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892D871-1235-4641-96A9-BC5D3F03E463}"/>
              </a:ext>
            </a:extLst>
          </p:cNvPr>
          <p:cNvSpPr/>
          <p:nvPr/>
        </p:nvSpPr>
        <p:spPr>
          <a:xfrm>
            <a:off x="1230936" y="4254562"/>
            <a:ext cx="2138290" cy="2143736"/>
          </a:xfrm>
          <a:prstGeom prst="flowChartConnector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Agreed pathways for conflict resolution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4A14591-6E05-4970-A3D8-8DD3CCBD3DD9}"/>
              </a:ext>
            </a:extLst>
          </p:cNvPr>
          <p:cNvSpPr/>
          <p:nvPr/>
        </p:nvSpPr>
        <p:spPr>
          <a:xfrm>
            <a:off x="9289091" y="1821767"/>
            <a:ext cx="2138290" cy="2143736"/>
          </a:xfrm>
          <a:prstGeom prst="flowChartConnector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Transparency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5CE737F-42C2-4F94-9810-5C81E6337D2B}"/>
              </a:ext>
            </a:extLst>
          </p:cNvPr>
          <p:cNvSpPr/>
          <p:nvPr/>
        </p:nvSpPr>
        <p:spPr>
          <a:xfrm>
            <a:off x="9289091" y="4254562"/>
            <a:ext cx="2138290" cy="2143736"/>
          </a:xfrm>
          <a:prstGeom prst="flowChartConnector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Agree criteria for trade-offs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BB2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80DCE-AE4E-4EB6-AD92-8BC8F01B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E7908-C9B7-48F9-917E-8BB637DB14C5}"/>
              </a:ext>
            </a:extLst>
          </p:cNvPr>
          <p:cNvSpPr txBox="1"/>
          <p:nvPr/>
        </p:nvSpPr>
        <p:spPr>
          <a:xfrm>
            <a:off x="875607" y="421178"/>
            <a:ext cx="779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 SemiBold" panose="00000700000000000000" pitchFamily="2" charset="0"/>
              </a:rPr>
              <a:t>“Collective Creativity”</a:t>
            </a:r>
            <a:endParaRPr lang="en-IE" sz="4000" dirty="0">
              <a:latin typeface="Montserrat SemiBold" panose="000007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DF7971-EEFF-4CA5-B3E9-21B7056FF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660154"/>
              </p:ext>
            </p:extLst>
          </p:nvPr>
        </p:nvGraphicFramePr>
        <p:xfrm>
          <a:off x="3602183" y="1867766"/>
          <a:ext cx="8113222" cy="499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237B32BC-09F2-409F-AF88-810913EB11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422" y="3334789"/>
            <a:ext cx="4411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751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80D13-4F41-4B62-AC4F-834795B3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97BB4B-88D9-4BC9-9BDC-9E8F216C50A5}"/>
              </a:ext>
            </a:extLst>
          </p:cNvPr>
          <p:cNvSpPr txBox="1"/>
          <p:nvPr/>
        </p:nvSpPr>
        <p:spPr>
          <a:xfrm>
            <a:off x="2122516" y="2397855"/>
            <a:ext cx="954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tserrat SemiBold" panose="00000700000000000000" pitchFamily="2" charset="0"/>
              </a:rPr>
              <a:t>Knowing yourself</a:t>
            </a:r>
            <a:endParaRPr lang="en-IE" sz="7200" dirty="0">
              <a:latin typeface="Montserrat SemiBold" panose="000007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D1F0F8-0BB1-483A-98A5-48ED7C611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802915"/>
            <a:ext cx="5773132" cy="30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A4AB0-F80F-43D2-9056-CE837604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34"/>
            <a:ext cx="12192000" cy="684313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-208698"/>
            <a:ext cx="12192000" cy="1743075"/>
          </a:xfrm>
          <a:prstGeom prst="rect">
            <a:avLst/>
          </a:prstGeom>
          <a:solidFill>
            <a:srgbClr val="FBB2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80DCE-AE4E-4EB6-AD92-8BC8F01B2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2267C34-CFD2-4966-B5B1-95998FF86549}"/>
              </a:ext>
            </a:extLst>
          </p:cNvPr>
          <p:cNvSpPr/>
          <p:nvPr/>
        </p:nvSpPr>
        <p:spPr>
          <a:xfrm rot="562104">
            <a:off x="9908771" y="1914742"/>
            <a:ext cx="2105892" cy="2033848"/>
          </a:xfrm>
          <a:prstGeom prst="flowChartConnector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SemiBold" panose="00000700000000000000" pitchFamily="2" charset="0"/>
              </a:rPr>
              <a:t>Push and pull factors in your life</a:t>
            </a:r>
            <a:endParaRPr lang="en-IE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B1B546B-B57A-42E1-B89E-65ED846DDAF9}"/>
              </a:ext>
            </a:extLst>
          </p:cNvPr>
          <p:cNvSpPr/>
          <p:nvPr/>
        </p:nvSpPr>
        <p:spPr>
          <a:xfrm rot="21120458">
            <a:off x="787083" y="1854847"/>
            <a:ext cx="2183477" cy="2244782"/>
          </a:xfrm>
          <a:prstGeom prst="flowChartConnector">
            <a:avLst/>
          </a:prstGeom>
          <a:solidFill>
            <a:srgbClr val="F0EEF6"/>
          </a:solidFill>
          <a:ln>
            <a:solidFill>
              <a:srgbClr val="F0E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SemiBold" panose="00000700000000000000" pitchFamily="2" charset="0"/>
              </a:rPr>
              <a:t>Your “Petals” and “thorns”</a:t>
            </a:r>
            <a:endParaRPr lang="en-IE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308FC-A90A-4B79-B795-5F7B7AC232FB}"/>
              </a:ext>
            </a:extLst>
          </p:cNvPr>
          <p:cNvSpPr txBox="1"/>
          <p:nvPr/>
        </p:nvSpPr>
        <p:spPr>
          <a:xfrm>
            <a:off x="2134358" y="354937"/>
            <a:ext cx="68168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Montserrat SemiBold" panose="00000700000000000000" pitchFamily="2" charset="0"/>
              </a:rPr>
              <a:t>Who are you?</a:t>
            </a:r>
            <a:endParaRPr lang="en-IE" sz="55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54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233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Montserrat</vt:lpstr>
      <vt:lpstr>Montserrat SemiBold</vt:lpstr>
      <vt:lpstr>Kantoorthema</vt:lpstr>
      <vt:lpstr>Effective Alliance success Factors  Alliance 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Alliance success Factors  Alliance Forming</dc:title>
  <dc:creator>Rachel Hubble</dc:creator>
  <cp:lastModifiedBy>Joe English</cp:lastModifiedBy>
  <cp:revision>16</cp:revision>
  <dcterms:created xsi:type="dcterms:W3CDTF">2020-03-23T09:40:16Z</dcterms:created>
  <dcterms:modified xsi:type="dcterms:W3CDTF">2021-06-14T10:38:46Z</dcterms:modified>
</cp:coreProperties>
</file>